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198959"/>
            <a:ext cx="6665952" cy="833199"/>
          </a:xfrm>
          <a:prstGeom prst="rect">
            <a:avLst/>
          </a:prstGeom>
          <a:noFill/>
          <a:ln/>
        </p:spPr>
        <p:txBody>
          <a:bodyPr wrap="none" rtlCol="0" anchor="t"/>
          <a:lstStyle/>
          <a:p>
            <a:pPr indent="0" marL="0">
              <a:lnSpc>
                <a:spcPts val="6561"/>
              </a:lnSpc>
              <a:buNone/>
            </a:pPr>
            <a:r>
              <a:rPr lang="en-US" sz="5249" dirty="0">
                <a:solidFill>
                  <a:srgbClr val="AE8625"/>
                </a:solidFill>
                <a:latin typeface="Prata" pitchFamily="34" charset="0"/>
                <a:ea typeface="Prata" pitchFamily="34" charset="-122"/>
                <a:cs typeface="Prata" pitchFamily="34" charset="-120"/>
              </a:rPr>
              <a:t>PROJECT NAME : </a:t>
            </a:r>
            <a:endParaRPr lang="en-US" sz="5249" dirty="0"/>
          </a:p>
        </p:txBody>
      </p:sp>
      <p:sp>
        <p:nvSpPr>
          <p:cNvPr id="5" name="Text 2"/>
          <p:cNvSpPr/>
          <p:nvPr/>
        </p:nvSpPr>
        <p:spPr>
          <a:xfrm>
            <a:off x="2037993" y="2365415"/>
            <a:ext cx="7554992" cy="833199"/>
          </a:xfrm>
          <a:prstGeom prst="rect">
            <a:avLst/>
          </a:prstGeom>
          <a:noFill/>
          <a:ln/>
        </p:spPr>
        <p:txBody>
          <a:bodyPr wrap="none" rtlCol="0" anchor="t"/>
          <a:lstStyle/>
          <a:p>
            <a:pPr indent="0" marL="0">
              <a:lnSpc>
                <a:spcPts val="6561"/>
              </a:lnSpc>
              <a:buNone/>
            </a:pPr>
            <a:r>
              <a:rPr lang="en-US" sz="5249" dirty="0">
                <a:solidFill>
                  <a:srgbClr val="AE8625"/>
                </a:solidFill>
                <a:latin typeface="Prata" pitchFamily="34" charset="0"/>
                <a:ea typeface="Prata" pitchFamily="34" charset="-122"/>
                <a:cs typeface="Prata" pitchFamily="34" charset="-120"/>
              </a:rPr>
              <a:t>STUDENT EXPENCES</a:t>
            </a:r>
            <a:endParaRPr lang="en-US" sz="5249" dirty="0"/>
          </a:p>
        </p:txBody>
      </p:sp>
      <p:sp>
        <p:nvSpPr>
          <p:cNvPr id="6" name="Text 3"/>
          <p:cNvSpPr/>
          <p:nvPr/>
        </p:nvSpPr>
        <p:spPr>
          <a:xfrm>
            <a:off x="2037993" y="3531870"/>
            <a:ext cx="10554414" cy="710803"/>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This project focuses on analyzing student monthly expenses using Python libraries such as NumPy, Pandas, and Matplotlib. The dataset, obtained from Kaggle, will be used to perform data science tasks.</a:t>
            </a:r>
            <a:endParaRPr lang="en-US" sz="1750" dirty="0"/>
          </a:p>
        </p:txBody>
      </p:sp>
      <p:sp>
        <p:nvSpPr>
          <p:cNvPr id="7" name="Text 4"/>
          <p:cNvSpPr/>
          <p:nvPr/>
        </p:nvSpPr>
        <p:spPr>
          <a:xfrm>
            <a:off x="2037993" y="4575929"/>
            <a:ext cx="4443889" cy="555427"/>
          </a:xfrm>
          <a:prstGeom prst="rect">
            <a:avLst/>
          </a:prstGeom>
          <a:noFill/>
          <a:ln/>
        </p:spPr>
        <p:txBody>
          <a:bodyPr wrap="none" rtlCol="0" anchor="t"/>
          <a:lstStyle/>
          <a:p>
            <a:pPr indent="0" marL="0">
              <a:lnSpc>
                <a:spcPts val="4374"/>
              </a:lnSpc>
              <a:buNone/>
            </a:pPr>
            <a:r>
              <a:rPr lang="en-US" sz="3499" dirty="0">
                <a:solidFill>
                  <a:srgbClr val="AE8625"/>
                </a:solidFill>
                <a:latin typeface="Prata" pitchFamily="34" charset="0"/>
                <a:ea typeface="Prata" pitchFamily="34" charset="-122"/>
                <a:cs typeface="Prata" pitchFamily="34" charset="-120"/>
              </a:rPr>
              <a:t>SUBMITED BY:</a:t>
            </a:r>
            <a:endParaRPr lang="en-US" sz="3499" dirty="0"/>
          </a:p>
        </p:txBody>
      </p:sp>
      <p:sp>
        <p:nvSpPr>
          <p:cNvPr id="8" name="Text 5"/>
          <p:cNvSpPr/>
          <p:nvPr/>
        </p:nvSpPr>
        <p:spPr>
          <a:xfrm>
            <a:off x="2037993" y="5464612"/>
            <a:ext cx="10554414" cy="355402"/>
          </a:xfrm>
          <a:prstGeom prst="rect">
            <a:avLst/>
          </a:prstGeom>
          <a:noFill/>
          <a:ln/>
        </p:spPr>
        <p:txBody>
          <a:bodyPr wrap="non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P Sai Venkata Siva Raju (psivaraj2003@gmail.com)</a:t>
            </a:r>
            <a:endParaRPr lang="en-US" sz="1750" dirty="0"/>
          </a:p>
        </p:txBody>
      </p:sp>
      <p:sp>
        <p:nvSpPr>
          <p:cNvPr id="9" name="Text 6"/>
          <p:cNvSpPr/>
          <p:nvPr/>
        </p:nvSpPr>
        <p:spPr>
          <a:xfrm>
            <a:off x="2037993" y="6069925"/>
            <a:ext cx="10554414" cy="355402"/>
          </a:xfrm>
          <a:prstGeom prst="rect">
            <a:avLst/>
          </a:prstGeom>
          <a:noFill/>
          <a:ln/>
        </p:spPr>
        <p:txBody>
          <a:bodyPr wrap="non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P Teja Kumar (tejakumarpasupuleti22@gmail.com)</a:t>
            </a:r>
            <a:endParaRPr lang="en-US" sz="1750" dirty="0"/>
          </a:p>
        </p:txBody>
      </p:sp>
      <p:sp>
        <p:nvSpPr>
          <p:cNvPr id="10" name="Text 7"/>
          <p:cNvSpPr/>
          <p:nvPr/>
        </p:nvSpPr>
        <p:spPr>
          <a:xfrm>
            <a:off x="2037993" y="6675239"/>
            <a:ext cx="10554414" cy="355402"/>
          </a:xfrm>
          <a:prstGeom prst="rect">
            <a:avLst/>
          </a:prstGeom>
          <a:noFill/>
          <a:ln/>
        </p:spPr>
        <p:txBody>
          <a:bodyPr wrap="non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K Heaven Jyothi (heavenjyothi@gmail.com)</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083475"/>
            <a:ext cx="7067312"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References and Resources</a:t>
            </a:r>
            <a:endParaRPr lang="en-US" sz="4374" dirty="0"/>
          </a:p>
        </p:txBody>
      </p:sp>
      <p:pic>
        <p:nvPicPr>
          <p:cNvPr id="5" name="Image 1" descr="preencoded.png">    </p:cNvPr>
          <p:cNvPicPr>
            <a:picLocks noChangeAspect="1"/>
          </p:cNvPicPr>
          <p:nvPr/>
        </p:nvPicPr>
        <p:blipFill>
          <a:blip r:embed="rId2"/>
          <a:stretch>
            <a:fillRect/>
          </a:stretch>
        </p:blipFill>
        <p:spPr>
          <a:xfrm>
            <a:off x="2037993" y="3222188"/>
            <a:ext cx="444341" cy="444341"/>
          </a:xfrm>
          <a:prstGeom prst="rect">
            <a:avLst/>
          </a:prstGeom>
        </p:spPr>
      </p:pic>
      <p:sp>
        <p:nvSpPr>
          <p:cNvPr id="6" name="Text 2"/>
          <p:cNvSpPr/>
          <p:nvPr/>
        </p:nvSpPr>
        <p:spPr>
          <a:xfrm>
            <a:off x="2037993" y="3888700"/>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Dataset</a:t>
            </a:r>
            <a:endParaRPr lang="en-US" sz="2187" dirty="0"/>
          </a:p>
        </p:txBody>
      </p:sp>
      <p:sp>
        <p:nvSpPr>
          <p:cNvPr id="7" name="Text 3"/>
          <p:cNvSpPr/>
          <p:nvPr/>
        </p:nvSpPr>
        <p:spPr>
          <a:xfrm>
            <a:off x="2037993" y="4369118"/>
            <a:ext cx="3295888" cy="1421606"/>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Kaggle provides access to various datasets, including the "Student Monthly Expenses" dataset used in this project.</a:t>
            </a:r>
            <a:endParaRPr lang="en-US" sz="1750" dirty="0"/>
          </a:p>
        </p:txBody>
      </p:sp>
      <p:pic>
        <p:nvPicPr>
          <p:cNvPr id="8" name="Image 2" descr="preencoded.png">    </p:cNvPr>
          <p:cNvPicPr>
            <a:picLocks noChangeAspect="1"/>
          </p:cNvPicPr>
          <p:nvPr/>
        </p:nvPicPr>
        <p:blipFill>
          <a:blip r:embed="rId3"/>
          <a:stretch>
            <a:fillRect/>
          </a:stretch>
        </p:blipFill>
        <p:spPr>
          <a:xfrm>
            <a:off x="5667137" y="3222188"/>
            <a:ext cx="444341" cy="444341"/>
          </a:xfrm>
          <a:prstGeom prst="rect">
            <a:avLst/>
          </a:prstGeom>
        </p:spPr>
      </p:pic>
      <p:sp>
        <p:nvSpPr>
          <p:cNvPr id="9" name="Text 4"/>
          <p:cNvSpPr/>
          <p:nvPr/>
        </p:nvSpPr>
        <p:spPr>
          <a:xfrm>
            <a:off x="5667137" y="3888700"/>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Python Libraries</a:t>
            </a:r>
            <a:endParaRPr lang="en-US" sz="2187" dirty="0"/>
          </a:p>
        </p:txBody>
      </p:sp>
      <p:sp>
        <p:nvSpPr>
          <p:cNvPr id="10" name="Text 5"/>
          <p:cNvSpPr/>
          <p:nvPr/>
        </p:nvSpPr>
        <p:spPr>
          <a:xfrm>
            <a:off x="5667137" y="4369118"/>
            <a:ext cx="3296007" cy="1421606"/>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NumPy, Pandas, and Matplotlib are essential libraries used for data preprocessing, analysis, and visualization in this project.</a:t>
            </a:r>
            <a:endParaRPr lang="en-US" sz="1750" dirty="0"/>
          </a:p>
        </p:txBody>
      </p:sp>
      <p:pic>
        <p:nvPicPr>
          <p:cNvPr id="11" name="Image 3" descr="preencoded.png">    </p:cNvPr>
          <p:cNvPicPr>
            <a:picLocks noChangeAspect="1"/>
          </p:cNvPicPr>
          <p:nvPr/>
        </p:nvPicPr>
        <p:blipFill>
          <a:blip r:embed="rId4"/>
          <a:stretch>
            <a:fillRect/>
          </a:stretch>
        </p:blipFill>
        <p:spPr>
          <a:xfrm>
            <a:off x="9296400" y="3222188"/>
            <a:ext cx="444341" cy="444341"/>
          </a:xfrm>
          <a:prstGeom prst="rect">
            <a:avLst/>
          </a:prstGeom>
        </p:spPr>
      </p:pic>
      <p:sp>
        <p:nvSpPr>
          <p:cNvPr id="12" name="Text 6"/>
          <p:cNvSpPr/>
          <p:nvPr/>
        </p:nvSpPr>
        <p:spPr>
          <a:xfrm>
            <a:off x="9296400" y="3888700"/>
            <a:ext cx="279654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Data Science Project</a:t>
            </a:r>
            <a:endParaRPr lang="en-US" sz="2187" dirty="0"/>
          </a:p>
        </p:txBody>
      </p:sp>
      <p:sp>
        <p:nvSpPr>
          <p:cNvPr id="13" name="Text 7"/>
          <p:cNvSpPr/>
          <p:nvPr/>
        </p:nvSpPr>
        <p:spPr>
          <a:xfrm>
            <a:off x="9296400" y="4369118"/>
            <a:ext cx="3296007" cy="1777008"/>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Explore more data science projects, tutorials, and resources on platforms like Kaggle and GitHub to enhance your skills.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250043"/>
            <a:ext cx="9594533"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Overview of the dataset from Kaggle</a:t>
            </a:r>
            <a:endParaRPr lang="en-US" sz="4374" dirty="0"/>
          </a:p>
        </p:txBody>
      </p:sp>
      <p:sp>
        <p:nvSpPr>
          <p:cNvPr id="5" name="Shape 2"/>
          <p:cNvSpPr/>
          <p:nvPr/>
        </p:nvSpPr>
        <p:spPr>
          <a:xfrm>
            <a:off x="2037993" y="3277672"/>
            <a:ext cx="3370064" cy="2701766"/>
          </a:xfrm>
          <a:prstGeom prst="roundRect">
            <a:avLst>
              <a:gd name="adj" fmla="val 2467"/>
            </a:avLst>
          </a:prstGeom>
          <a:solidFill>
            <a:srgbClr val="2D3033"/>
          </a:solidFill>
          <a:ln/>
        </p:spPr>
      </p:sp>
      <p:sp>
        <p:nvSpPr>
          <p:cNvPr id="6" name="Text 3"/>
          <p:cNvSpPr/>
          <p:nvPr/>
        </p:nvSpPr>
        <p:spPr>
          <a:xfrm>
            <a:off x="2260163" y="3499842"/>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Data Source</a:t>
            </a:r>
            <a:endParaRPr lang="en-US" sz="2187" dirty="0"/>
          </a:p>
        </p:txBody>
      </p:sp>
      <p:sp>
        <p:nvSpPr>
          <p:cNvPr id="7" name="Text 4"/>
          <p:cNvSpPr/>
          <p:nvPr/>
        </p:nvSpPr>
        <p:spPr>
          <a:xfrm>
            <a:off x="2260163" y="3980259"/>
            <a:ext cx="2925723"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dataset was sourced from Kaggle, a popular platform for data science and machine learning datasets.</a:t>
            </a:r>
            <a:endParaRPr lang="en-US" sz="1750" dirty="0"/>
          </a:p>
        </p:txBody>
      </p:sp>
      <p:sp>
        <p:nvSpPr>
          <p:cNvPr id="8" name="Shape 5"/>
          <p:cNvSpPr/>
          <p:nvPr/>
        </p:nvSpPr>
        <p:spPr>
          <a:xfrm>
            <a:off x="5630228" y="3277672"/>
            <a:ext cx="3370064" cy="2701766"/>
          </a:xfrm>
          <a:prstGeom prst="roundRect">
            <a:avLst>
              <a:gd name="adj" fmla="val 2467"/>
            </a:avLst>
          </a:prstGeom>
          <a:solidFill>
            <a:srgbClr val="2D3033"/>
          </a:solidFill>
          <a:ln/>
        </p:spPr>
      </p:sp>
      <p:sp>
        <p:nvSpPr>
          <p:cNvPr id="9" name="Text 6"/>
          <p:cNvSpPr/>
          <p:nvPr/>
        </p:nvSpPr>
        <p:spPr>
          <a:xfrm>
            <a:off x="5852398" y="3499842"/>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Data Size</a:t>
            </a:r>
            <a:endParaRPr lang="en-US" sz="2187" dirty="0"/>
          </a:p>
        </p:txBody>
      </p:sp>
      <p:sp>
        <p:nvSpPr>
          <p:cNvPr id="10" name="Text 7"/>
          <p:cNvSpPr/>
          <p:nvPr/>
        </p:nvSpPr>
        <p:spPr>
          <a:xfrm>
            <a:off x="5852398" y="3980259"/>
            <a:ext cx="2925723"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dataset consists of a substantial amount of data points, allowing for in-depth analysis and insights.</a:t>
            </a:r>
            <a:endParaRPr lang="en-US" sz="1750" dirty="0"/>
          </a:p>
        </p:txBody>
      </p:sp>
      <p:sp>
        <p:nvSpPr>
          <p:cNvPr id="11" name="Shape 8"/>
          <p:cNvSpPr/>
          <p:nvPr/>
        </p:nvSpPr>
        <p:spPr>
          <a:xfrm>
            <a:off x="9222462" y="3277672"/>
            <a:ext cx="3370064" cy="2701766"/>
          </a:xfrm>
          <a:prstGeom prst="roundRect">
            <a:avLst>
              <a:gd name="adj" fmla="val 2467"/>
            </a:avLst>
          </a:prstGeom>
          <a:solidFill>
            <a:srgbClr val="2D3033"/>
          </a:solidFill>
          <a:ln/>
        </p:spPr>
      </p:sp>
      <p:sp>
        <p:nvSpPr>
          <p:cNvPr id="12" name="Text 9"/>
          <p:cNvSpPr/>
          <p:nvPr/>
        </p:nvSpPr>
        <p:spPr>
          <a:xfrm>
            <a:off x="9444633" y="3499842"/>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Data Features</a:t>
            </a:r>
            <a:endParaRPr lang="en-US" sz="2187" dirty="0"/>
          </a:p>
        </p:txBody>
      </p:sp>
      <p:sp>
        <p:nvSpPr>
          <p:cNvPr id="13" name="Text 10"/>
          <p:cNvSpPr/>
          <p:nvPr/>
        </p:nvSpPr>
        <p:spPr>
          <a:xfrm>
            <a:off x="9444633" y="3980259"/>
            <a:ext cx="2925723"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It contains various features related to student monthly expenses, enabling comprehensive analysis and modeling.</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240280"/>
            <a:ext cx="7477601" cy="1388745"/>
          </a:xfrm>
          <a:prstGeom prst="rect">
            <a:avLst/>
          </a:prstGeom>
          <a:noFill/>
          <a:ln/>
        </p:spPr>
        <p:txBody>
          <a:bodyPr wrap="squar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Data Preprocessing using Python and NumPy</a:t>
            </a:r>
            <a:endParaRPr lang="en-US" sz="4374" dirty="0"/>
          </a:p>
        </p:txBody>
      </p:sp>
      <p:sp>
        <p:nvSpPr>
          <p:cNvPr id="6" name="Text 2"/>
          <p:cNvSpPr/>
          <p:nvPr/>
        </p:nvSpPr>
        <p:spPr>
          <a:xfrm>
            <a:off x="6319599" y="3962281"/>
            <a:ext cx="7477601"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Before conducting analysis, raw data is cleaned and organized using Python and NumPy. This involves handling missing values, standardizing data, and preparing it for visualization.</a:t>
            </a:r>
            <a:endParaRPr lang="en-US" sz="1750" dirty="0"/>
          </a:p>
        </p:txBody>
      </p:sp>
      <p:sp>
        <p:nvSpPr>
          <p:cNvPr id="7" name="Text 3"/>
          <p:cNvSpPr/>
          <p:nvPr/>
        </p:nvSpPr>
        <p:spPr>
          <a:xfrm>
            <a:off x="6319599" y="5278398"/>
            <a:ext cx="7477601" cy="710803"/>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Python offers powerful tools for data cleaning, and NumPy provides efficient array operations for numerical data manipulation.</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pic>
        <p:nvPicPr>
          <p:cNvPr id="5" name="Image 2" descr="preencoded.png">    </p:cNvPr>
          <p:cNvPicPr>
            <a:picLocks noChangeAspect="1"/>
          </p:cNvPicPr>
          <p:nvPr/>
        </p:nvPicPr>
        <p:blipFill>
          <a:blip r:embed="rId3"/>
          <a:stretch>
            <a:fillRect/>
          </a:stretch>
        </p:blipFill>
        <p:spPr>
          <a:xfrm>
            <a:off x="11250454" y="3017282"/>
            <a:ext cx="3102293" cy="2194917"/>
          </a:xfrm>
          <a:prstGeom prst="rect">
            <a:avLst/>
          </a:prstGeom>
        </p:spPr>
      </p:pic>
      <p:sp>
        <p:nvSpPr>
          <p:cNvPr id="6" name="Text 1"/>
          <p:cNvSpPr/>
          <p:nvPr/>
        </p:nvSpPr>
        <p:spPr>
          <a:xfrm>
            <a:off x="833199" y="755928"/>
            <a:ext cx="9306401" cy="1388745"/>
          </a:xfrm>
          <a:prstGeom prst="rect">
            <a:avLst/>
          </a:prstGeom>
          <a:noFill/>
          <a:ln/>
        </p:spPr>
        <p:txBody>
          <a:bodyPr wrap="squar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Data Analysis and Visualization with Pandas and Matplotlib</a:t>
            </a:r>
            <a:endParaRPr lang="en-US" sz="4374" dirty="0"/>
          </a:p>
        </p:txBody>
      </p:sp>
      <p:sp>
        <p:nvSpPr>
          <p:cNvPr id="7" name="Shape 2"/>
          <p:cNvSpPr/>
          <p:nvPr/>
        </p:nvSpPr>
        <p:spPr>
          <a:xfrm>
            <a:off x="1152644" y="2477929"/>
            <a:ext cx="27742" cy="4995624"/>
          </a:xfrm>
          <a:prstGeom prst="rect">
            <a:avLst/>
          </a:prstGeom>
          <a:solidFill>
            <a:srgbClr val="D2AC47"/>
          </a:solidFill>
          <a:ln/>
        </p:spPr>
      </p:sp>
      <p:sp>
        <p:nvSpPr>
          <p:cNvPr id="8" name="Shape 3"/>
          <p:cNvSpPr/>
          <p:nvPr/>
        </p:nvSpPr>
        <p:spPr>
          <a:xfrm>
            <a:off x="1416427" y="2887563"/>
            <a:ext cx="777597" cy="27742"/>
          </a:xfrm>
          <a:prstGeom prst="rect">
            <a:avLst/>
          </a:prstGeom>
          <a:solidFill>
            <a:srgbClr val="D2AC47"/>
          </a:solidFill>
          <a:ln/>
        </p:spPr>
      </p:sp>
      <p:sp>
        <p:nvSpPr>
          <p:cNvPr id="9" name="Shape 4"/>
          <p:cNvSpPr/>
          <p:nvPr/>
        </p:nvSpPr>
        <p:spPr>
          <a:xfrm>
            <a:off x="916484" y="2651522"/>
            <a:ext cx="499943" cy="499943"/>
          </a:xfrm>
          <a:prstGeom prst="roundRect">
            <a:avLst>
              <a:gd name="adj" fmla="val 13333"/>
            </a:avLst>
          </a:prstGeom>
          <a:solidFill>
            <a:srgbClr val="2D3033"/>
          </a:solidFill>
          <a:ln/>
        </p:spPr>
      </p:sp>
      <p:sp>
        <p:nvSpPr>
          <p:cNvPr id="10" name="Text 5"/>
          <p:cNvSpPr/>
          <p:nvPr/>
        </p:nvSpPr>
        <p:spPr>
          <a:xfrm>
            <a:off x="1108889" y="2693194"/>
            <a:ext cx="115014"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11" name="Text 6"/>
          <p:cNvSpPr/>
          <p:nvPr/>
        </p:nvSpPr>
        <p:spPr>
          <a:xfrm>
            <a:off x="2388513" y="2700099"/>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Data Cleaning</a:t>
            </a:r>
            <a:endParaRPr lang="en-US" sz="2187" dirty="0"/>
          </a:p>
        </p:txBody>
      </p:sp>
      <p:sp>
        <p:nvSpPr>
          <p:cNvPr id="12" name="Text 7"/>
          <p:cNvSpPr/>
          <p:nvPr/>
        </p:nvSpPr>
        <p:spPr>
          <a:xfrm>
            <a:off x="2388513" y="3180517"/>
            <a:ext cx="7751088" cy="355402"/>
          </a:xfrm>
          <a:prstGeom prst="rect">
            <a:avLst/>
          </a:prstGeom>
          <a:noFill/>
          <a:ln/>
        </p:spPr>
        <p:txBody>
          <a:bodyPr wrap="non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Use Pandas to remove null values and format data for analysis.</a:t>
            </a:r>
            <a:endParaRPr lang="en-US" sz="1750" dirty="0"/>
          </a:p>
        </p:txBody>
      </p:sp>
      <p:sp>
        <p:nvSpPr>
          <p:cNvPr id="13" name="Shape 8"/>
          <p:cNvSpPr/>
          <p:nvPr/>
        </p:nvSpPr>
        <p:spPr>
          <a:xfrm>
            <a:off x="1416427" y="4389894"/>
            <a:ext cx="777597" cy="27742"/>
          </a:xfrm>
          <a:prstGeom prst="rect">
            <a:avLst/>
          </a:prstGeom>
          <a:solidFill>
            <a:srgbClr val="D2AC47"/>
          </a:solidFill>
          <a:ln/>
        </p:spPr>
      </p:sp>
      <p:sp>
        <p:nvSpPr>
          <p:cNvPr id="14" name="Shape 9"/>
          <p:cNvSpPr/>
          <p:nvPr/>
        </p:nvSpPr>
        <p:spPr>
          <a:xfrm>
            <a:off x="916484" y="4153853"/>
            <a:ext cx="499943" cy="499943"/>
          </a:xfrm>
          <a:prstGeom prst="roundRect">
            <a:avLst>
              <a:gd name="adj" fmla="val 13333"/>
            </a:avLst>
          </a:prstGeom>
          <a:solidFill>
            <a:srgbClr val="2D3033"/>
          </a:solidFill>
          <a:ln/>
        </p:spPr>
      </p:sp>
      <p:sp>
        <p:nvSpPr>
          <p:cNvPr id="15" name="Text 10"/>
          <p:cNvSpPr/>
          <p:nvPr/>
        </p:nvSpPr>
        <p:spPr>
          <a:xfrm>
            <a:off x="1064240" y="4195524"/>
            <a:ext cx="204311"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6" name="Text 11"/>
          <p:cNvSpPr/>
          <p:nvPr/>
        </p:nvSpPr>
        <p:spPr>
          <a:xfrm>
            <a:off x="2388513" y="4202430"/>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Statistical Analysis</a:t>
            </a:r>
            <a:endParaRPr lang="en-US" sz="2187" dirty="0"/>
          </a:p>
        </p:txBody>
      </p:sp>
      <p:sp>
        <p:nvSpPr>
          <p:cNvPr id="17" name="Text 12"/>
          <p:cNvSpPr/>
          <p:nvPr/>
        </p:nvSpPr>
        <p:spPr>
          <a:xfrm>
            <a:off x="2388513" y="4682847"/>
            <a:ext cx="7751088" cy="710803"/>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Utilize Pandas to calculate mean, median, and standard deviation for key expense categories.</a:t>
            </a:r>
            <a:endParaRPr lang="en-US" sz="1750" dirty="0"/>
          </a:p>
        </p:txBody>
      </p:sp>
      <p:sp>
        <p:nvSpPr>
          <p:cNvPr id="18" name="Shape 13"/>
          <p:cNvSpPr/>
          <p:nvPr/>
        </p:nvSpPr>
        <p:spPr>
          <a:xfrm>
            <a:off x="1416427" y="6247626"/>
            <a:ext cx="777597" cy="27742"/>
          </a:xfrm>
          <a:prstGeom prst="rect">
            <a:avLst/>
          </a:prstGeom>
          <a:solidFill>
            <a:srgbClr val="D2AC47"/>
          </a:solidFill>
          <a:ln/>
        </p:spPr>
      </p:sp>
      <p:sp>
        <p:nvSpPr>
          <p:cNvPr id="19" name="Shape 14"/>
          <p:cNvSpPr/>
          <p:nvPr/>
        </p:nvSpPr>
        <p:spPr>
          <a:xfrm>
            <a:off x="916484" y="6011585"/>
            <a:ext cx="499943" cy="499943"/>
          </a:xfrm>
          <a:prstGeom prst="roundRect">
            <a:avLst>
              <a:gd name="adj" fmla="val 13333"/>
            </a:avLst>
          </a:prstGeom>
          <a:solidFill>
            <a:srgbClr val="2D3033"/>
          </a:solidFill>
          <a:ln/>
        </p:spPr>
      </p:sp>
      <p:sp>
        <p:nvSpPr>
          <p:cNvPr id="20" name="Text 15"/>
          <p:cNvSpPr/>
          <p:nvPr/>
        </p:nvSpPr>
        <p:spPr>
          <a:xfrm>
            <a:off x="1063050" y="6053257"/>
            <a:ext cx="206693"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21" name="Text 16"/>
          <p:cNvSpPr/>
          <p:nvPr/>
        </p:nvSpPr>
        <p:spPr>
          <a:xfrm>
            <a:off x="2388513" y="6060162"/>
            <a:ext cx="3105626"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Graphical Visualization</a:t>
            </a:r>
            <a:endParaRPr lang="en-US" sz="2187" dirty="0"/>
          </a:p>
        </p:txBody>
      </p:sp>
      <p:sp>
        <p:nvSpPr>
          <p:cNvPr id="22" name="Text 17"/>
          <p:cNvSpPr/>
          <p:nvPr/>
        </p:nvSpPr>
        <p:spPr>
          <a:xfrm>
            <a:off x="2388513" y="6540579"/>
            <a:ext cx="7751088" cy="710803"/>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Utilize Matplotlib to create visual representations of monthly expense trends.</a:t>
            </a:r>
            <a:endParaRPr lang="en-US" sz="1750"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877014"/>
            <a:ext cx="1048762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Monthly Expenses Trends and Patterns</a:t>
            </a:r>
            <a:endParaRPr lang="en-US" sz="4374" dirty="0"/>
          </a:p>
        </p:txBody>
      </p:sp>
      <p:sp>
        <p:nvSpPr>
          <p:cNvPr id="5" name="Text 2"/>
          <p:cNvSpPr/>
          <p:nvPr/>
        </p:nvSpPr>
        <p:spPr>
          <a:xfrm>
            <a:off x="2037993" y="2126813"/>
            <a:ext cx="2232065" cy="694373"/>
          </a:xfrm>
          <a:prstGeom prst="rect">
            <a:avLst/>
          </a:prstGeom>
          <a:noFill/>
          <a:ln/>
        </p:spPr>
        <p:txBody>
          <a:bodyPr wrap="squar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Spending Patterns</a:t>
            </a:r>
            <a:endParaRPr lang="en-US" sz="2187" dirty="0"/>
          </a:p>
        </p:txBody>
      </p:sp>
      <p:sp>
        <p:nvSpPr>
          <p:cNvPr id="6" name="Text 3"/>
          <p:cNvSpPr/>
          <p:nvPr/>
        </p:nvSpPr>
        <p:spPr>
          <a:xfrm>
            <a:off x="2037993" y="3043357"/>
            <a:ext cx="2232065" cy="2487811"/>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Identifying trends in monthly expenses helps in understanding spending habits and making informed budgeting decisions.</a:t>
            </a:r>
            <a:endParaRPr lang="en-US" sz="1750" dirty="0"/>
          </a:p>
        </p:txBody>
      </p:sp>
      <p:sp>
        <p:nvSpPr>
          <p:cNvPr id="7" name="Text 4"/>
          <p:cNvSpPr/>
          <p:nvPr/>
        </p:nvSpPr>
        <p:spPr>
          <a:xfrm>
            <a:off x="2037993" y="5731073"/>
            <a:ext cx="2232065"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It can reveal areas of overspending and opportunities for saving.</a:t>
            </a:r>
            <a:endParaRPr lang="en-US" sz="1750" dirty="0"/>
          </a:p>
        </p:txBody>
      </p:sp>
      <p:sp>
        <p:nvSpPr>
          <p:cNvPr id="8" name="Text 5"/>
          <p:cNvSpPr/>
          <p:nvPr/>
        </p:nvSpPr>
        <p:spPr>
          <a:xfrm>
            <a:off x="4819650" y="2126813"/>
            <a:ext cx="2232065" cy="694373"/>
          </a:xfrm>
          <a:prstGeom prst="rect">
            <a:avLst/>
          </a:prstGeom>
          <a:noFill/>
          <a:ln/>
        </p:spPr>
        <p:txBody>
          <a:bodyPr wrap="squar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Seasonal Variations</a:t>
            </a:r>
            <a:endParaRPr lang="en-US" sz="2187" dirty="0"/>
          </a:p>
        </p:txBody>
      </p:sp>
      <p:sp>
        <p:nvSpPr>
          <p:cNvPr id="9" name="Text 6"/>
          <p:cNvSpPr/>
          <p:nvPr/>
        </p:nvSpPr>
        <p:spPr>
          <a:xfrm>
            <a:off x="4819650" y="3043357"/>
            <a:ext cx="2232065" cy="2843213"/>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Tracking expenses over the months can illustrate seasonal variations, such as higher heating costs in winter or increased travel expenses in summer.</a:t>
            </a:r>
            <a:endParaRPr lang="en-US" sz="1750" dirty="0"/>
          </a:p>
        </p:txBody>
      </p:sp>
      <p:sp>
        <p:nvSpPr>
          <p:cNvPr id="10" name="Text 7"/>
          <p:cNvSpPr/>
          <p:nvPr/>
        </p:nvSpPr>
        <p:spPr>
          <a:xfrm>
            <a:off x="7601307" y="2126813"/>
            <a:ext cx="2232065" cy="1041559"/>
          </a:xfrm>
          <a:prstGeom prst="rect">
            <a:avLst/>
          </a:prstGeom>
          <a:noFill/>
          <a:ln/>
        </p:spPr>
        <p:txBody>
          <a:bodyPr wrap="squar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Core Expenses vs. Discretionary Spending</a:t>
            </a:r>
            <a:endParaRPr lang="en-US" sz="2187" dirty="0"/>
          </a:p>
        </p:txBody>
      </p:sp>
      <p:sp>
        <p:nvSpPr>
          <p:cNvPr id="11" name="Text 8"/>
          <p:cNvSpPr/>
          <p:nvPr/>
        </p:nvSpPr>
        <p:spPr>
          <a:xfrm>
            <a:off x="7601307" y="3390543"/>
            <a:ext cx="2232065" cy="3198614"/>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Patterns can distinguish between core essential expenses and discretionary spending, providing insights into financial priorities and areas for adjustment.</a:t>
            </a:r>
            <a:endParaRPr lang="en-US" sz="1750" dirty="0"/>
          </a:p>
        </p:txBody>
      </p:sp>
      <p:sp>
        <p:nvSpPr>
          <p:cNvPr id="12" name="Text 9"/>
          <p:cNvSpPr/>
          <p:nvPr/>
        </p:nvSpPr>
        <p:spPr>
          <a:xfrm>
            <a:off x="10382964" y="2126813"/>
            <a:ext cx="2232065" cy="694373"/>
          </a:xfrm>
          <a:prstGeom prst="rect">
            <a:avLst/>
          </a:prstGeom>
          <a:noFill/>
          <a:ln/>
        </p:spPr>
        <p:txBody>
          <a:bodyPr wrap="squar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Emerging Trends</a:t>
            </a:r>
            <a:endParaRPr lang="en-US" sz="2187" dirty="0"/>
          </a:p>
        </p:txBody>
      </p:sp>
      <p:sp>
        <p:nvSpPr>
          <p:cNvPr id="13" name="Text 10"/>
          <p:cNvSpPr/>
          <p:nvPr/>
        </p:nvSpPr>
        <p:spPr>
          <a:xfrm>
            <a:off x="10382964" y="3043357"/>
            <a:ext cx="2232065" cy="3198614"/>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Analysis can uncover emerging trends in spending behavior, such as increased investment in health and wellness or growing interest in sustainable products and services.</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290638"/>
            <a:ext cx="10554414" cy="1388745"/>
          </a:xfrm>
          <a:prstGeom prst="rect">
            <a:avLst/>
          </a:prstGeom>
          <a:noFill/>
          <a:ln/>
        </p:spPr>
        <p:txBody>
          <a:bodyPr wrap="squar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Correlation analysis between different expense categories</a:t>
            </a:r>
            <a:endParaRPr lang="en-US" sz="4374" dirty="0"/>
          </a:p>
        </p:txBody>
      </p:sp>
      <p:sp>
        <p:nvSpPr>
          <p:cNvPr id="5" name="Shape 2"/>
          <p:cNvSpPr/>
          <p:nvPr/>
        </p:nvSpPr>
        <p:spPr>
          <a:xfrm>
            <a:off x="2037993" y="3352919"/>
            <a:ext cx="388739" cy="388739"/>
          </a:xfrm>
          <a:prstGeom prst="roundRect">
            <a:avLst>
              <a:gd name="adj" fmla="val 17148"/>
            </a:avLst>
          </a:prstGeom>
          <a:solidFill>
            <a:srgbClr val="2D3033"/>
          </a:solidFill>
          <a:ln/>
        </p:spPr>
      </p:sp>
      <p:sp>
        <p:nvSpPr>
          <p:cNvPr id="6" name="Text 3"/>
          <p:cNvSpPr/>
          <p:nvPr/>
        </p:nvSpPr>
        <p:spPr>
          <a:xfrm>
            <a:off x="2648903" y="3373636"/>
            <a:ext cx="2785229"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Housing and Utilities</a:t>
            </a:r>
            <a:endParaRPr lang="en-US" sz="2187" dirty="0"/>
          </a:p>
        </p:txBody>
      </p:sp>
      <p:sp>
        <p:nvSpPr>
          <p:cNvPr id="7" name="Text 4"/>
          <p:cNvSpPr/>
          <p:nvPr/>
        </p:nvSpPr>
        <p:spPr>
          <a:xfrm>
            <a:off x="2648903" y="3854053"/>
            <a:ext cx="4555212"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There might be a positive correlation between rent/mortgage and electricity/water bills.</a:t>
            </a:r>
            <a:endParaRPr lang="en-US" sz="1750" dirty="0"/>
          </a:p>
        </p:txBody>
      </p:sp>
      <p:sp>
        <p:nvSpPr>
          <p:cNvPr id="8" name="Shape 5"/>
          <p:cNvSpPr/>
          <p:nvPr/>
        </p:nvSpPr>
        <p:spPr>
          <a:xfrm>
            <a:off x="7426285" y="3352919"/>
            <a:ext cx="388739" cy="388739"/>
          </a:xfrm>
          <a:prstGeom prst="roundRect">
            <a:avLst>
              <a:gd name="adj" fmla="val 17148"/>
            </a:avLst>
          </a:prstGeom>
          <a:solidFill>
            <a:srgbClr val="2D3033"/>
          </a:solidFill>
          <a:ln/>
        </p:spPr>
      </p:sp>
      <p:sp>
        <p:nvSpPr>
          <p:cNvPr id="9" name="Text 6"/>
          <p:cNvSpPr/>
          <p:nvPr/>
        </p:nvSpPr>
        <p:spPr>
          <a:xfrm>
            <a:off x="8037195" y="3373636"/>
            <a:ext cx="324862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Transportation and Fuel</a:t>
            </a:r>
            <a:endParaRPr lang="en-US" sz="2187" dirty="0"/>
          </a:p>
        </p:txBody>
      </p:sp>
      <p:sp>
        <p:nvSpPr>
          <p:cNvPr id="10" name="Text 7"/>
          <p:cNvSpPr/>
          <p:nvPr/>
        </p:nvSpPr>
        <p:spPr>
          <a:xfrm>
            <a:off x="8037195" y="3854053"/>
            <a:ext cx="4555212" cy="710803"/>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Analyze the correlation between vehicle maintenance costs and fuel expenses.</a:t>
            </a:r>
            <a:endParaRPr lang="en-US" sz="1750" dirty="0"/>
          </a:p>
        </p:txBody>
      </p:sp>
      <p:sp>
        <p:nvSpPr>
          <p:cNvPr id="11" name="Shape 8"/>
          <p:cNvSpPr/>
          <p:nvPr/>
        </p:nvSpPr>
        <p:spPr>
          <a:xfrm>
            <a:off x="2037993" y="5371624"/>
            <a:ext cx="388739" cy="388739"/>
          </a:xfrm>
          <a:prstGeom prst="roundRect">
            <a:avLst>
              <a:gd name="adj" fmla="val 17148"/>
            </a:avLst>
          </a:prstGeom>
          <a:solidFill>
            <a:srgbClr val="2D3033"/>
          </a:solidFill>
          <a:ln/>
        </p:spPr>
      </p:sp>
      <p:sp>
        <p:nvSpPr>
          <p:cNvPr id="12" name="Text 9"/>
          <p:cNvSpPr/>
          <p:nvPr/>
        </p:nvSpPr>
        <p:spPr>
          <a:xfrm>
            <a:off x="2648903" y="5392341"/>
            <a:ext cx="4065508"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Entertainment and Dining Out</a:t>
            </a:r>
            <a:endParaRPr lang="en-US" sz="2187" dirty="0"/>
          </a:p>
        </p:txBody>
      </p:sp>
      <p:sp>
        <p:nvSpPr>
          <p:cNvPr id="13" name="Text 10"/>
          <p:cNvSpPr/>
          <p:nvPr/>
        </p:nvSpPr>
        <p:spPr>
          <a:xfrm>
            <a:off x="2648903" y="5872758"/>
            <a:ext cx="4555212"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Explore the relationship between entertainment spending and dining out expenses.</a:t>
            </a:r>
            <a:endParaRPr lang="en-US" sz="1750" dirty="0"/>
          </a:p>
        </p:txBody>
      </p:sp>
      <p:sp>
        <p:nvSpPr>
          <p:cNvPr id="14" name="Shape 11"/>
          <p:cNvSpPr/>
          <p:nvPr/>
        </p:nvSpPr>
        <p:spPr>
          <a:xfrm>
            <a:off x="7426285" y="5371624"/>
            <a:ext cx="388739" cy="388739"/>
          </a:xfrm>
          <a:prstGeom prst="roundRect">
            <a:avLst>
              <a:gd name="adj" fmla="val 17148"/>
            </a:avLst>
          </a:prstGeom>
          <a:solidFill>
            <a:srgbClr val="2D3033"/>
          </a:solidFill>
          <a:ln/>
        </p:spPr>
      </p:sp>
      <p:sp>
        <p:nvSpPr>
          <p:cNvPr id="15" name="Text 12"/>
          <p:cNvSpPr/>
          <p:nvPr/>
        </p:nvSpPr>
        <p:spPr>
          <a:xfrm>
            <a:off x="8037195" y="5392341"/>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Health and Wellness</a:t>
            </a:r>
            <a:endParaRPr lang="en-US" sz="2187" dirty="0"/>
          </a:p>
        </p:txBody>
      </p:sp>
      <p:sp>
        <p:nvSpPr>
          <p:cNvPr id="16" name="Text 13"/>
          <p:cNvSpPr/>
          <p:nvPr/>
        </p:nvSpPr>
        <p:spPr>
          <a:xfrm>
            <a:off x="8037195" y="5872758"/>
            <a:ext cx="4555212" cy="710803"/>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Investigate the correlation between gym memberships and medical expenses.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1B1C1D"/>
          </a:solidFill>
          <a:ln/>
        </p:spPr>
      </p:sp>
      <p:sp>
        <p:nvSpPr>
          <p:cNvPr id="4" name="Text 1"/>
          <p:cNvSpPr/>
          <p:nvPr/>
        </p:nvSpPr>
        <p:spPr>
          <a:xfrm>
            <a:off x="2865953" y="515064"/>
            <a:ext cx="8898374" cy="1170861"/>
          </a:xfrm>
          <a:prstGeom prst="rect">
            <a:avLst/>
          </a:prstGeom>
          <a:noFill/>
          <a:ln/>
        </p:spPr>
        <p:txBody>
          <a:bodyPr wrap="square" rtlCol="0" anchor="t"/>
          <a:lstStyle/>
          <a:p>
            <a:pPr indent="0" marL="0">
              <a:lnSpc>
                <a:spcPts val="4610"/>
              </a:lnSpc>
              <a:buNone/>
            </a:pPr>
            <a:r>
              <a:rPr lang="en-US" sz="3688" dirty="0">
                <a:solidFill>
                  <a:srgbClr val="AE8625"/>
                </a:solidFill>
                <a:latin typeface="Prata" pitchFamily="34" charset="0"/>
                <a:ea typeface="Prata" pitchFamily="34" charset="-122"/>
                <a:cs typeface="Prata" pitchFamily="34" charset="-120"/>
              </a:rPr>
              <a:t>Predictive modeling for future expenses</a:t>
            </a:r>
            <a:endParaRPr lang="en-US" sz="3688" dirty="0"/>
          </a:p>
        </p:txBody>
      </p:sp>
      <p:pic>
        <p:nvPicPr>
          <p:cNvPr id="5" name="Image 1" descr="preencoded.png">    </p:cNvPr>
          <p:cNvPicPr>
            <a:picLocks noChangeAspect="1"/>
          </p:cNvPicPr>
          <p:nvPr/>
        </p:nvPicPr>
        <p:blipFill>
          <a:blip r:embed="rId2"/>
          <a:stretch>
            <a:fillRect/>
          </a:stretch>
        </p:blipFill>
        <p:spPr>
          <a:xfrm>
            <a:off x="4539853" y="2060496"/>
            <a:ext cx="1101090" cy="1378744"/>
          </a:xfrm>
          <a:prstGeom prst="rect">
            <a:avLst/>
          </a:prstGeom>
        </p:spPr>
      </p:pic>
      <p:sp>
        <p:nvSpPr>
          <p:cNvPr id="6" name="Text 2"/>
          <p:cNvSpPr/>
          <p:nvPr/>
        </p:nvSpPr>
        <p:spPr>
          <a:xfrm>
            <a:off x="5049917" y="2741176"/>
            <a:ext cx="80843" cy="374690"/>
          </a:xfrm>
          <a:prstGeom prst="rect">
            <a:avLst/>
          </a:prstGeom>
          <a:noFill/>
          <a:ln/>
        </p:spPr>
        <p:txBody>
          <a:bodyPr wrap="none" rtlCol="0" anchor="t"/>
          <a:lstStyle/>
          <a:p>
            <a:pPr algn="ctr" indent="0" marL="0">
              <a:lnSpc>
                <a:spcPts val="2950"/>
              </a:lnSpc>
              <a:buNone/>
            </a:pPr>
            <a:r>
              <a:rPr lang="en-US" sz="1844" dirty="0">
                <a:solidFill>
                  <a:srgbClr val="AE8625"/>
                </a:solidFill>
                <a:latin typeface="Prata" pitchFamily="34" charset="0"/>
                <a:ea typeface="Prata" pitchFamily="34" charset="-122"/>
                <a:cs typeface="Prata" pitchFamily="34" charset="-120"/>
              </a:rPr>
              <a:t>1</a:t>
            </a:r>
            <a:endParaRPr lang="en-US" sz="1844" dirty="0"/>
          </a:p>
        </p:txBody>
      </p:sp>
      <p:sp>
        <p:nvSpPr>
          <p:cNvPr id="7" name="Text 3"/>
          <p:cNvSpPr/>
          <p:nvPr/>
        </p:nvSpPr>
        <p:spPr>
          <a:xfrm>
            <a:off x="5828228" y="2397562"/>
            <a:ext cx="2341602" cy="292656"/>
          </a:xfrm>
          <a:prstGeom prst="rect">
            <a:avLst/>
          </a:prstGeom>
          <a:noFill/>
          <a:ln/>
        </p:spPr>
        <p:txBody>
          <a:bodyPr wrap="none" rtlCol="0" anchor="t"/>
          <a:lstStyle/>
          <a:p>
            <a:pPr algn="l" indent="0" marL="0">
              <a:lnSpc>
                <a:spcPts val="2305"/>
              </a:lnSpc>
              <a:buNone/>
            </a:pPr>
            <a:r>
              <a:rPr lang="en-US" sz="1844" dirty="0">
                <a:solidFill>
                  <a:srgbClr val="AE8625"/>
                </a:solidFill>
                <a:latin typeface="Prata" pitchFamily="34" charset="0"/>
                <a:ea typeface="Prata" pitchFamily="34" charset="-122"/>
                <a:cs typeface="Prata" pitchFamily="34" charset="-120"/>
              </a:rPr>
              <a:t>Data Collection</a:t>
            </a:r>
            <a:endParaRPr lang="en-US" sz="1844" dirty="0"/>
          </a:p>
        </p:txBody>
      </p:sp>
      <p:sp>
        <p:nvSpPr>
          <p:cNvPr id="8" name="Text 4"/>
          <p:cNvSpPr/>
          <p:nvPr/>
        </p:nvSpPr>
        <p:spPr>
          <a:xfrm>
            <a:off x="5828228" y="2802612"/>
            <a:ext cx="3872032" cy="299561"/>
          </a:xfrm>
          <a:prstGeom prst="rect">
            <a:avLst/>
          </a:prstGeom>
          <a:noFill/>
          <a:ln/>
        </p:spPr>
        <p:txBody>
          <a:bodyPr wrap="none" rtlCol="0" anchor="t"/>
          <a:lstStyle/>
          <a:p>
            <a:pPr algn="l" indent="0" marL="0">
              <a:lnSpc>
                <a:spcPts val="2360"/>
              </a:lnSpc>
              <a:buNone/>
            </a:pPr>
            <a:r>
              <a:rPr lang="en-US" sz="1475" dirty="0">
                <a:solidFill>
                  <a:srgbClr val="CFCBBF"/>
                </a:solidFill>
                <a:latin typeface="Raleway" pitchFamily="34" charset="0"/>
                <a:ea typeface="Raleway" pitchFamily="34" charset="-122"/>
                <a:cs typeface="Raleway" pitchFamily="34" charset="-120"/>
              </a:rPr>
              <a:t>Gathering relevant data from various sources</a:t>
            </a:r>
            <a:endParaRPr lang="en-US" sz="1475" dirty="0"/>
          </a:p>
        </p:txBody>
      </p:sp>
      <p:sp>
        <p:nvSpPr>
          <p:cNvPr id="9" name="Shape 5"/>
          <p:cNvSpPr/>
          <p:nvPr/>
        </p:nvSpPr>
        <p:spPr>
          <a:xfrm>
            <a:off x="5687735" y="3452693"/>
            <a:ext cx="6029801" cy="11668"/>
          </a:xfrm>
          <a:prstGeom prst="rect">
            <a:avLst/>
          </a:prstGeom>
          <a:solidFill>
            <a:srgbClr val="D2AC47"/>
          </a:solidFill>
          <a:ln/>
        </p:spPr>
      </p:sp>
      <p:pic>
        <p:nvPicPr>
          <p:cNvPr id="10" name="Image 2" descr="preencoded.png">    </p:cNvPr>
          <p:cNvPicPr>
            <a:picLocks noChangeAspect="1"/>
          </p:cNvPicPr>
          <p:nvPr/>
        </p:nvPicPr>
        <p:blipFill>
          <a:blip r:embed="rId3"/>
          <a:stretch>
            <a:fillRect/>
          </a:stretch>
        </p:blipFill>
        <p:spPr>
          <a:xfrm>
            <a:off x="3989308" y="3486031"/>
            <a:ext cx="2202299" cy="1378744"/>
          </a:xfrm>
          <a:prstGeom prst="rect">
            <a:avLst/>
          </a:prstGeom>
        </p:spPr>
      </p:pic>
      <p:sp>
        <p:nvSpPr>
          <p:cNvPr id="11" name="Text 6"/>
          <p:cNvSpPr/>
          <p:nvPr/>
        </p:nvSpPr>
        <p:spPr>
          <a:xfrm>
            <a:off x="5018603" y="3987998"/>
            <a:ext cx="143589" cy="374690"/>
          </a:xfrm>
          <a:prstGeom prst="rect">
            <a:avLst/>
          </a:prstGeom>
          <a:noFill/>
          <a:ln/>
        </p:spPr>
        <p:txBody>
          <a:bodyPr wrap="none" rtlCol="0" anchor="t"/>
          <a:lstStyle/>
          <a:p>
            <a:pPr algn="ctr" indent="0" marL="0">
              <a:lnSpc>
                <a:spcPts val="2950"/>
              </a:lnSpc>
              <a:buNone/>
            </a:pPr>
            <a:r>
              <a:rPr lang="en-US" sz="1844" dirty="0">
                <a:solidFill>
                  <a:srgbClr val="AE8625"/>
                </a:solidFill>
                <a:latin typeface="Prata" pitchFamily="34" charset="0"/>
                <a:ea typeface="Prata" pitchFamily="34" charset="-122"/>
                <a:cs typeface="Prata" pitchFamily="34" charset="-120"/>
              </a:rPr>
              <a:t>2</a:t>
            </a:r>
            <a:endParaRPr lang="en-US" sz="1844" dirty="0"/>
          </a:p>
        </p:txBody>
      </p:sp>
      <p:sp>
        <p:nvSpPr>
          <p:cNvPr id="12" name="Text 7"/>
          <p:cNvSpPr/>
          <p:nvPr/>
        </p:nvSpPr>
        <p:spPr>
          <a:xfrm>
            <a:off x="6378893" y="3823097"/>
            <a:ext cx="2341602" cy="292656"/>
          </a:xfrm>
          <a:prstGeom prst="rect">
            <a:avLst/>
          </a:prstGeom>
          <a:noFill/>
          <a:ln/>
        </p:spPr>
        <p:txBody>
          <a:bodyPr wrap="none" rtlCol="0" anchor="t"/>
          <a:lstStyle/>
          <a:p>
            <a:pPr algn="l" indent="0" marL="0">
              <a:lnSpc>
                <a:spcPts val="2305"/>
              </a:lnSpc>
              <a:buNone/>
            </a:pPr>
            <a:r>
              <a:rPr lang="en-US" sz="1844" dirty="0">
                <a:solidFill>
                  <a:srgbClr val="AE8625"/>
                </a:solidFill>
                <a:latin typeface="Prata" pitchFamily="34" charset="0"/>
                <a:ea typeface="Prata" pitchFamily="34" charset="-122"/>
                <a:cs typeface="Prata" pitchFamily="34" charset="-120"/>
              </a:rPr>
              <a:t>Feature Selection</a:t>
            </a:r>
            <a:endParaRPr lang="en-US" sz="1844" dirty="0"/>
          </a:p>
        </p:txBody>
      </p:sp>
      <p:sp>
        <p:nvSpPr>
          <p:cNvPr id="13" name="Text 8"/>
          <p:cNvSpPr/>
          <p:nvPr/>
        </p:nvSpPr>
        <p:spPr>
          <a:xfrm>
            <a:off x="6378893" y="4228148"/>
            <a:ext cx="4556284" cy="299561"/>
          </a:xfrm>
          <a:prstGeom prst="rect">
            <a:avLst/>
          </a:prstGeom>
          <a:noFill/>
          <a:ln/>
        </p:spPr>
        <p:txBody>
          <a:bodyPr wrap="none" rtlCol="0" anchor="t"/>
          <a:lstStyle/>
          <a:p>
            <a:pPr algn="l" indent="0" marL="0">
              <a:lnSpc>
                <a:spcPts val="2360"/>
              </a:lnSpc>
              <a:buNone/>
            </a:pPr>
            <a:r>
              <a:rPr lang="en-US" sz="1475" dirty="0">
                <a:solidFill>
                  <a:srgbClr val="CFCBBF"/>
                </a:solidFill>
                <a:latin typeface="Raleway" pitchFamily="34" charset="0"/>
                <a:ea typeface="Raleway" pitchFamily="34" charset="-122"/>
                <a:cs typeface="Raleway" pitchFamily="34" charset="-120"/>
              </a:rPr>
              <a:t>Choosing the most influential variables for the model</a:t>
            </a:r>
            <a:endParaRPr lang="en-US" sz="1475" dirty="0"/>
          </a:p>
        </p:txBody>
      </p:sp>
      <p:sp>
        <p:nvSpPr>
          <p:cNvPr id="14" name="Shape 9"/>
          <p:cNvSpPr/>
          <p:nvPr/>
        </p:nvSpPr>
        <p:spPr>
          <a:xfrm>
            <a:off x="6238399" y="4878229"/>
            <a:ext cx="5479137" cy="11668"/>
          </a:xfrm>
          <a:prstGeom prst="rect">
            <a:avLst/>
          </a:prstGeom>
          <a:solidFill>
            <a:srgbClr val="D2AC47"/>
          </a:solidFill>
          <a:ln/>
        </p:spPr>
      </p:sp>
      <p:pic>
        <p:nvPicPr>
          <p:cNvPr id="15" name="Image 3" descr="preencoded.png">    </p:cNvPr>
          <p:cNvPicPr>
            <a:picLocks noChangeAspect="1"/>
          </p:cNvPicPr>
          <p:nvPr/>
        </p:nvPicPr>
        <p:blipFill>
          <a:blip r:embed="rId4"/>
          <a:stretch>
            <a:fillRect/>
          </a:stretch>
        </p:blipFill>
        <p:spPr>
          <a:xfrm>
            <a:off x="3438763" y="4911566"/>
            <a:ext cx="3303508" cy="1378744"/>
          </a:xfrm>
          <a:prstGeom prst="rect">
            <a:avLst/>
          </a:prstGeom>
        </p:spPr>
      </p:pic>
      <p:sp>
        <p:nvSpPr>
          <p:cNvPr id="16" name="Text 10"/>
          <p:cNvSpPr/>
          <p:nvPr/>
        </p:nvSpPr>
        <p:spPr>
          <a:xfrm>
            <a:off x="5017889" y="5413534"/>
            <a:ext cx="145137" cy="374690"/>
          </a:xfrm>
          <a:prstGeom prst="rect">
            <a:avLst/>
          </a:prstGeom>
          <a:noFill/>
          <a:ln/>
        </p:spPr>
        <p:txBody>
          <a:bodyPr wrap="none" rtlCol="0" anchor="t"/>
          <a:lstStyle/>
          <a:p>
            <a:pPr algn="ctr" indent="0" marL="0">
              <a:lnSpc>
                <a:spcPts val="2950"/>
              </a:lnSpc>
              <a:buNone/>
            </a:pPr>
            <a:r>
              <a:rPr lang="en-US" sz="1844" dirty="0">
                <a:solidFill>
                  <a:srgbClr val="AE8625"/>
                </a:solidFill>
                <a:latin typeface="Prata" pitchFamily="34" charset="0"/>
                <a:ea typeface="Prata" pitchFamily="34" charset="-122"/>
                <a:cs typeface="Prata" pitchFamily="34" charset="-120"/>
              </a:rPr>
              <a:t>3</a:t>
            </a:r>
            <a:endParaRPr lang="en-US" sz="1844" dirty="0"/>
          </a:p>
        </p:txBody>
      </p:sp>
      <p:sp>
        <p:nvSpPr>
          <p:cNvPr id="17" name="Text 11"/>
          <p:cNvSpPr/>
          <p:nvPr/>
        </p:nvSpPr>
        <p:spPr>
          <a:xfrm>
            <a:off x="6929557" y="5098852"/>
            <a:ext cx="2341602" cy="292656"/>
          </a:xfrm>
          <a:prstGeom prst="rect">
            <a:avLst/>
          </a:prstGeom>
          <a:noFill/>
          <a:ln/>
        </p:spPr>
        <p:txBody>
          <a:bodyPr wrap="none" rtlCol="0" anchor="t"/>
          <a:lstStyle/>
          <a:p>
            <a:pPr algn="l" indent="0" marL="0">
              <a:lnSpc>
                <a:spcPts val="2305"/>
              </a:lnSpc>
              <a:buNone/>
            </a:pPr>
            <a:r>
              <a:rPr lang="en-US" sz="1844" dirty="0">
                <a:solidFill>
                  <a:srgbClr val="AE8625"/>
                </a:solidFill>
                <a:latin typeface="Prata" pitchFamily="34" charset="0"/>
                <a:ea typeface="Prata" pitchFamily="34" charset="-122"/>
                <a:cs typeface="Prata" pitchFamily="34" charset="-120"/>
              </a:rPr>
              <a:t>Model Building</a:t>
            </a:r>
            <a:endParaRPr lang="en-US" sz="1844" dirty="0"/>
          </a:p>
        </p:txBody>
      </p:sp>
      <p:sp>
        <p:nvSpPr>
          <p:cNvPr id="18" name="Text 12"/>
          <p:cNvSpPr/>
          <p:nvPr/>
        </p:nvSpPr>
        <p:spPr>
          <a:xfrm>
            <a:off x="6929557" y="5503902"/>
            <a:ext cx="4647486" cy="599123"/>
          </a:xfrm>
          <a:prstGeom prst="rect">
            <a:avLst/>
          </a:prstGeom>
          <a:noFill/>
          <a:ln/>
        </p:spPr>
        <p:txBody>
          <a:bodyPr wrap="square" rtlCol="0" anchor="t"/>
          <a:lstStyle/>
          <a:p>
            <a:pPr algn="l" indent="0" marL="0">
              <a:lnSpc>
                <a:spcPts val="2360"/>
              </a:lnSpc>
              <a:buNone/>
            </a:pPr>
            <a:r>
              <a:rPr lang="en-US" sz="1475" dirty="0">
                <a:solidFill>
                  <a:srgbClr val="CFCBBF"/>
                </a:solidFill>
                <a:latin typeface="Raleway" pitchFamily="34" charset="0"/>
                <a:ea typeface="Raleway" pitchFamily="34" charset="-122"/>
                <a:cs typeface="Raleway" pitchFamily="34" charset="-120"/>
              </a:rPr>
              <a:t>Constructing predictive algorithms using the selected features</a:t>
            </a:r>
            <a:endParaRPr lang="en-US" sz="1475" dirty="0"/>
          </a:p>
        </p:txBody>
      </p:sp>
      <p:sp>
        <p:nvSpPr>
          <p:cNvPr id="19" name="Shape 13"/>
          <p:cNvSpPr/>
          <p:nvPr/>
        </p:nvSpPr>
        <p:spPr>
          <a:xfrm>
            <a:off x="6789063" y="6303764"/>
            <a:ext cx="4928473" cy="11668"/>
          </a:xfrm>
          <a:prstGeom prst="rect">
            <a:avLst/>
          </a:prstGeom>
          <a:solidFill>
            <a:srgbClr val="D2AC47"/>
          </a:solidFill>
          <a:ln/>
        </p:spPr>
      </p:sp>
      <p:pic>
        <p:nvPicPr>
          <p:cNvPr id="20" name="Image 4" descr="preencoded.png">    </p:cNvPr>
          <p:cNvPicPr>
            <a:picLocks noChangeAspect="1"/>
          </p:cNvPicPr>
          <p:nvPr/>
        </p:nvPicPr>
        <p:blipFill>
          <a:blip r:embed="rId5"/>
          <a:stretch>
            <a:fillRect/>
          </a:stretch>
        </p:blipFill>
        <p:spPr>
          <a:xfrm>
            <a:off x="2888099" y="6337102"/>
            <a:ext cx="4404598" cy="1378744"/>
          </a:xfrm>
          <a:prstGeom prst="rect">
            <a:avLst/>
          </a:prstGeom>
        </p:spPr>
      </p:pic>
      <p:sp>
        <p:nvSpPr>
          <p:cNvPr id="21" name="Text 14"/>
          <p:cNvSpPr/>
          <p:nvPr/>
        </p:nvSpPr>
        <p:spPr>
          <a:xfrm>
            <a:off x="5021818" y="6839069"/>
            <a:ext cx="137041" cy="374690"/>
          </a:xfrm>
          <a:prstGeom prst="rect">
            <a:avLst/>
          </a:prstGeom>
          <a:noFill/>
          <a:ln/>
        </p:spPr>
        <p:txBody>
          <a:bodyPr wrap="none" rtlCol="0" anchor="t"/>
          <a:lstStyle/>
          <a:p>
            <a:pPr algn="ctr" indent="0" marL="0">
              <a:lnSpc>
                <a:spcPts val="2950"/>
              </a:lnSpc>
              <a:buNone/>
            </a:pPr>
            <a:r>
              <a:rPr lang="en-US" sz="1844" dirty="0">
                <a:solidFill>
                  <a:srgbClr val="AE8625"/>
                </a:solidFill>
                <a:latin typeface="Prata" pitchFamily="34" charset="0"/>
                <a:ea typeface="Prata" pitchFamily="34" charset="-122"/>
                <a:cs typeface="Prata" pitchFamily="34" charset="-120"/>
              </a:rPr>
              <a:t>4</a:t>
            </a:r>
            <a:endParaRPr lang="en-US" sz="1844" dirty="0"/>
          </a:p>
        </p:txBody>
      </p:sp>
      <p:sp>
        <p:nvSpPr>
          <p:cNvPr id="22" name="Text 15"/>
          <p:cNvSpPr/>
          <p:nvPr/>
        </p:nvSpPr>
        <p:spPr>
          <a:xfrm>
            <a:off x="7479983" y="6524387"/>
            <a:ext cx="2341602" cy="292656"/>
          </a:xfrm>
          <a:prstGeom prst="rect">
            <a:avLst/>
          </a:prstGeom>
          <a:noFill/>
          <a:ln/>
        </p:spPr>
        <p:txBody>
          <a:bodyPr wrap="none" rtlCol="0" anchor="t"/>
          <a:lstStyle/>
          <a:p>
            <a:pPr algn="l" indent="0" marL="0">
              <a:lnSpc>
                <a:spcPts val="2305"/>
              </a:lnSpc>
              <a:buNone/>
            </a:pPr>
            <a:r>
              <a:rPr lang="en-US" sz="1844" dirty="0">
                <a:solidFill>
                  <a:srgbClr val="AE8625"/>
                </a:solidFill>
                <a:latin typeface="Prata" pitchFamily="34" charset="0"/>
                <a:ea typeface="Prata" pitchFamily="34" charset="-122"/>
                <a:cs typeface="Prata" pitchFamily="34" charset="-120"/>
              </a:rPr>
              <a:t>Evaluation</a:t>
            </a:r>
            <a:endParaRPr lang="en-US" sz="1844" dirty="0"/>
          </a:p>
        </p:txBody>
      </p:sp>
      <p:sp>
        <p:nvSpPr>
          <p:cNvPr id="23" name="Text 16"/>
          <p:cNvSpPr/>
          <p:nvPr/>
        </p:nvSpPr>
        <p:spPr>
          <a:xfrm>
            <a:off x="7479983" y="6929438"/>
            <a:ext cx="4097060" cy="599123"/>
          </a:xfrm>
          <a:prstGeom prst="rect">
            <a:avLst/>
          </a:prstGeom>
          <a:noFill/>
          <a:ln/>
        </p:spPr>
        <p:txBody>
          <a:bodyPr wrap="square" rtlCol="0" anchor="t"/>
          <a:lstStyle/>
          <a:p>
            <a:pPr algn="l" indent="0" marL="0">
              <a:lnSpc>
                <a:spcPts val="2360"/>
              </a:lnSpc>
              <a:buNone/>
            </a:pPr>
            <a:r>
              <a:rPr lang="en-US" sz="1475" dirty="0">
                <a:solidFill>
                  <a:srgbClr val="CFCBBF"/>
                </a:solidFill>
                <a:latin typeface="Raleway" pitchFamily="34" charset="0"/>
                <a:ea typeface="Raleway" pitchFamily="34" charset="-122"/>
                <a:cs typeface="Raleway" pitchFamily="34" charset="-120"/>
              </a:rPr>
              <a:t>Assessing the accuracy and performance of the model</a:t>
            </a:r>
            <a:endParaRPr lang="en-US" sz="1475" dirty="0"/>
          </a:p>
        </p:txBody>
      </p:sp>
      <p:pic>
        <p:nvPicPr>
          <p:cNvPr id="24"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263491"/>
            <a:ext cx="9977676"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Evaluation of the data science project</a:t>
            </a:r>
            <a:endParaRPr lang="en-US" sz="4374" dirty="0"/>
          </a:p>
        </p:txBody>
      </p:sp>
      <p:pic>
        <p:nvPicPr>
          <p:cNvPr id="5" name="Image 1" descr="preencoded.png">    </p:cNvPr>
          <p:cNvPicPr>
            <a:picLocks noChangeAspect="1"/>
          </p:cNvPicPr>
          <p:nvPr/>
        </p:nvPicPr>
        <p:blipFill>
          <a:blip r:embed="rId2"/>
          <a:stretch>
            <a:fillRect/>
          </a:stretch>
        </p:blipFill>
        <p:spPr>
          <a:xfrm>
            <a:off x="2037993" y="2402205"/>
            <a:ext cx="3295888" cy="2036921"/>
          </a:xfrm>
          <a:prstGeom prst="rect">
            <a:avLst/>
          </a:prstGeom>
        </p:spPr>
      </p:pic>
      <p:sp>
        <p:nvSpPr>
          <p:cNvPr id="6" name="Text 2"/>
          <p:cNvSpPr/>
          <p:nvPr/>
        </p:nvSpPr>
        <p:spPr>
          <a:xfrm>
            <a:off x="2037993" y="4716780"/>
            <a:ext cx="2834045"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Performance Metrics</a:t>
            </a:r>
            <a:endParaRPr lang="en-US" sz="2187" dirty="0"/>
          </a:p>
        </p:txBody>
      </p:sp>
      <p:sp>
        <p:nvSpPr>
          <p:cNvPr id="7" name="Text 3"/>
          <p:cNvSpPr/>
          <p:nvPr/>
        </p:nvSpPr>
        <p:spPr>
          <a:xfrm>
            <a:off x="2037993" y="5197197"/>
            <a:ext cx="3295888" cy="1421606"/>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Evaluating the project's success through performance metrics such as accuracy, precision, recall, and F1-score.</a:t>
            </a:r>
            <a:endParaRPr lang="en-US" sz="1750" dirty="0"/>
          </a:p>
        </p:txBody>
      </p:sp>
      <p:pic>
        <p:nvPicPr>
          <p:cNvPr id="8" name="Image 2" descr="preencoded.png">    </p:cNvPr>
          <p:cNvPicPr>
            <a:picLocks noChangeAspect="1"/>
          </p:cNvPicPr>
          <p:nvPr/>
        </p:nvPicPr>
        <p:blipFill>
          <a:blip r:embed="rId3"/>
          <a:stretch>
            <a:fillRect/>
          </a:stretch>
        </p:blipFill>
        <p:spPr>
          <a:xfrm>
            <a:off x="5667137" y="2402205"/>
            <a:ext cx="3296007" cy="2037040"/>
          </a:xfrm>
          <a:prstGeom prst="rect">
            <a:avLst/>
          </a:prstGeom>
        </p:spPr>
      </p:pic>
      <p:sp>
        <p:nvSpPr>
          <p:cNvPr id="9" name="Text 4"/>
          <p:cNvSpPr/>
          <p:nvPr/>
        </p:nvSpPr>
        <p:spPr>
          <a:xfrm>
            <a:off x="5667137" y="4716899"/>
            <a:ext cx="2827377"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Data Analysis Visuals</a:t>
            </a:r>
            <a:endParaRPr lang="en-US" sz="2187" dirty="0"/>
          </a:p>
        </p:txBody>
      </p:sp>
      <p:sp>
        <p:nvSpPr>
          <p:cNvPr id="10" name="Text 5"/>
          <p:cNvSpPr/>
          <p:nvPr/>
        </p:nvSpPr>
        <p:spPr>
          <a:xfrm>
            <a:off x="5667137" y="5197316"/>
            <a:ext cx="3296007" cy="1421606"/>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Reviewing the visualizations created using Pandas and Matplotlib to gain insights into the dataset.</a:t>
            </a:r>
            <a:endParaRPr lang="en-US" sz="1750" dirty="0"/>
          </a:p>
        </p:txBody>
      </p:sp>
      <p:pic>
        <p:nvPicPr>
          <p:cNvPr id="11" name="Image 3" descr="preencoded.png">    </p:cNvPr>
          <p:cNvPicPr>
            <a:picLocks noChangeAspect="1"/>
          </p:cNvPicPr>
          <p:nvPr/>
        </p:nvPicPr>
        <p:blipFill>
          <a:blip r:embed="rId4"/>
          <a:stretch>
            <a:fillRect/>
          </a:stretch>
        </p:blipFill>
        <p:spPr>
          <a:xfrm>
            <a:off x="9296400" y="2402205"/>
            <a:ext cx="3296007" cy="2037040"/>
          </a:xfrm>
          <a:prstGeom prst="rect">
            <a:avLst/>
          </a:prstGeom>
        </p:spPr>
      </p:pic>
      <p:sp>
        <p:nvSpPr>
          <p:cNvPr id="12" name="Text 6"/>
          <p:cNvSpPr/>
          <p:nvPr/>
        </p:nvSpPr>
        <p:spPr>
          <a:xfrm>
            <a:off x="9296400" y="4716899"/>
            <a:ext cx="3296007" cy="694373"/>
          </a:xfrm>
          <a:prstGeom prst="rect">
            <a:avLst/>
          </a:prstGeom>
          <a:noFill/>
          <a:ln/>
        </p:spPr>
        <p:txBody>
          <a:bodyPr wrap="squar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Predictive Modeling Results</a:t>
            </a:r>
            <a:endParaRPr lang="en-US" sz="2187" dirty="0"/>
          </a:p>
        </p:txBody>
      </p:sp>
      <p:sp>
        <p:nvSpPr>
          <p:cNvPr id="13" name="Text 7"/>
          <p:cNvSpPr/>
          <p:nvPr/>
        </p:nvSpPr>
        <p:spPr>
          <a:xfrm>
            <a:off x="9296400" y="5544503"/>
            <a:ext cx="3296007" cy="1421606"/>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Analyzing the accuracy and performance of the predictive model for future expense predictions.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876663"/>
            <a:ext cx="7195542"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Conclusion and Next Steps</a:t>
            </a:r>
            <a:endParaRPr lang="en-US" sz="4374" dirty="0"/>
          </a:p>
        </p:txBody>
      </p:sp>
      <p:sp>
        <p:nvSpPr>
          <p:cNvPr id="6" name="Text 2"/>
          <p:cNvSpPr/>
          <p:nvPr/>
        </p:nvSpPr>
        <p:spPr>
          <a:xfrm>
            <a:off x="6319599" y="2904292"/>
            <a:ext cx="7477601"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After evaluating the monthly expenses data and developing predictive models, the next step is to analyze the accuracy of the models and identify potential areas of improvement. Additionally, documenting the entire process and creating a detailed report for stakeholders is crucial for transparency and future reference.</a:t>
            </a:r>
            <a:endParaRPr lang="en-US" sz="1750" dirty="0"/>
          </a:p>
        </p:txBody>
      </p:sp>
      <p:sp>
        <p:nvSpPr>
          <p:cNvPr id="7" name="Text 3"/>
          <p:cNvSpPr/>
          <p:nvPr/>
        </p:nvSpPr>
        <p:spPr>
          <a:xfrm>
            <a:off x="6319599" y="4931212"/>
            <a:ext cx="7477601"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Furthermore, considering the potential integration of additional data sources for enhanced predictive capabilities and conducting regular evaluations to ensure the continued relevance of the models will be essential for sustained efficiency.</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2024-04-03T10:07:45Z</dcterms:created>
  <dcterms:modified xsi:type="dcterms:W3CDTF">2024-04-03T10:07:45Z</dcterms:modified>
</cp:coreProperties>
</file>